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5" r:id="rId10"/>
    <p:sldId id="263" r:id="rId11"/>
    <p:sldId id="264" r:id="rId12"/>
    <p:sldId id="268" r:id="rId13"/>
    <p:sldId id="267" r:id="rId14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gwvRhUvLpecuHSZhBm8piBlRt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76" autoAdjust="0"/>
  </p:normalViewPr>
  <p:slideViewPr>
    <p:cSldViewPr snapToGrid="0">
      <p:cViewPr varScale="1">
        <p:scale>
          <a:sx n="97" d="100"/>
          <a:sy n="97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matlab</a:t>
            </a:r>
            <a:r>
              <a:rPr lang="da-DK" dirty="0"/>
              <a:t> step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Right </a:t>
            </a:r>
            <a:r>
              <a:rPr lang="da-DK" dirty="0" err="1"/>
              <a:t>simulink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Simulink</a:t>
            </a:r>
            <a:r>
              <a:rPr lang="da-DK" dirty="0"/>
              <a:t> is </a:t>
            </a:r>
            <a:r>
              <a:rPr lang="da-DK" dirty="0" err="1"/>
              <a:t>lower</a:t>
            </a:r>
            <a:r>
              <a:rPr lang="da-DK" dirty="0"/>
              <a:t> due to the </a:t>
            </a:r>
            <a:r>
              <a:rPr lang="da-DK" dirty="0" err="1"/>
              <a:t>assumption</a:t>
            </a:r>
            <a:r>
              <a:rPr lang="da-DK" dirty="0"/>
              <a:t> in </a:t>
            </a:r>
            <a:r>
              <a:rPr lang="da-DK" dirty="0" err="1"/>
              <a:t>left</a:t>
            </a:r>
            <a:r>
              <a:rPr lang="da-DK" dirty="0"/>
              <a:t> side </a:t>
            </a:r>
            <a:r>
              <a:rPr lang="da-DK" dirty="0" err="1"/>
              <a:t>that</a:t>
            </a:r>
            <a:r>
              <a:rPr lang="da-DK" dirty="0"/>
              <a:t> hover </a:t>
            </a:r>
            <a:r>
              <a:rPr lang="da-DK" dirty="0" err="1"/>
              <a:t>thrust</a:t>
            </a:r>
            <a:r>
              <a:rPr lang="da-DK" dirty="0"/>
              <a:t> is </a:t>
            </a:r>
            <a:r>
              <a:rPr lang="da-DK" dirty="0" err="1"/>
              <a:t>known</a:t>
            </a:r>
            <a:r>
              <a:rPr lang="da-DK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fixed</a:t>
            </a:r>
            <a:r>
              <a:rPr lang="da-DK" dirty="0"/>
              <a:t> by an I term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949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26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0098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83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Limitations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The limitations of the project can be summarized into the following points: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1. All testing has to be done indoors due to Danish drone regulations and safety.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2. The project builds on top of an existing project, which limits the project. For instance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regards to hardware. The software has to be able to run on a Raspberry Pi.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3. The time frame of the project is approximately 5 months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KV 700 = 10360 RPM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Batt</a:t>
            </a:r>
            <a:r>
              <a:rPr lang="da-DK" dirty="0"/>
              <a:t> 14.8 volt (4s)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a-DK" sz="1800" b="0" i="0" dirty="0">
                <a:effectLst/>
                <a:latin typeface="Menlo"/>
              </a:rPr>
              <a:t>0.083 ohm in </a:t>
            </a:r>
            <a:r>
              <a:rPr lang="da-DK" sz="1800" b="0" i="0" dirty="0" err="1">
                <a:effectLst/>
                <a:latin typeface="Menlo"/>
              </a:rPr>
              <a:t>matlab</a:t>
            </a:r>
            <a:r>
              <a:rPr lang="da-DK" sz="1800" b="0" i="0" dirty="0">
                <a:effectLst/>
                <a:latin typeface="Menlo"/>
              </a:rPr>
              <a:t> (</a:t>
            </a:r>
            <a:r>
              <a:rPr lang="da-DK" sz="1800" b="0" i="0" dirty="0" err="1">
                <a:effectLst/>
                <a:latin typeface="Menlo"/>
              </a:rPr>
              <a:t>Probably</a:t>
            </a:r>
            <a:r>
              <a:rPr lang="da-DK" sz="1800" b="0" i="0" dirty="0">
                <a:effectLst/>
                <a:latin typeface="Menlo"/>
              </a:rPr>
              <a:t> </a:t>
            </a:r>
            <a:r>
              <a:rPr lang="da-DK" sz="1800" b="0" i="0" dirty="0" err="1">
                <a:effectLst/>
                <a:latin typeface="Menlo"/>
              </a:rPr>
              <a:t>wrong</a:t>
            </a:r>
            <a:r>
              <a:rPr lang="da-DK" sz="1800" b="0" i="0" dirty="0">
                <a:effectLst/>
                <a:latin typeface="Menlo"/>
              </a:rPr>
              <a:t>)</a:t>
            </a:r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Kirchofs</a:t>
            </a:r>
            <a:r>
              <a:rPr lang="da-DK" dirty="0"/>
              <a:t> </a:t>
            </a:r>
            <a:r>
              <a:rPr lang="da-DK" dirty="0" err="1"/>
              <a:t>law</a:t>
            </a:r>
            <a:r>
              <a:rPr lang="da-DK" dirty="0"/>
              <a:t>. Sum of all </a:t>
            </a:r>
            <a:r>
              <a:rPr lang="da-DK" dirty="0" err="1"/>
              <a:t>voltage</a:t>
            </a:r>
            <a:r>
              <a:rPr lang="da-DK" dirty="0"/>
              <a:t> in a </a:t>
            </a:r>
            <a:r>
              <a:rPr lang="da-DK" dirty="0" err="1"/>
              <a:t>closed</a:t>
            </a:r>
            <a:r>
              <a:rPr lang="da-DK" dirty="0"/>
              <a:t> loop is 0.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T_drag</a:t>
            </a:r>
            <a:r>
              <a:rPr lang="da-DK" dirty="0"/>
              <a:t> is the props </a:t>
            </a:r>
            <a:r>
              <a:rPr lang="da-DK" dirty="0" err="1"/>
              <a:t>giving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Inductance</a:t>
            </a:r>
            <a:r>
              <a:rPr lang="da-DK" dirty="0"/>
              <a:t> is </a:t>
            </a:r>
            <a:r>
              <a:rPr lang="da-DK" dirty="0" err="1"/>
              <a:t>ignored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In analyzing the motor,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we can usually ignore the inductance since the L/R electrical time constant is much shorter than the mechanical time constant determined by the rotor's moment of inertia</a:t>
            </a: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9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64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229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Phase</a:t>
            </a:r>
            <a:r>
              <a:rPr lang="da-DK" dirty="0"/>
              <a:t> margin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better</a:t>
            </a:r>
            <a:r>
              <a:rPr lang="da-DK" dirty="0"/>
              <a:t> but </a:t>
            </a:r>
            <a:r>
              <a:rPr lang="da-DK" dirty="0" err="1"/>
              <a:t>that</a:t>
            </a:r>
            <a:r>
              <a:rPr lang="da-DK" dirty="0"/>
              <a:t> gives a </a:t>
            </a:r>
            <a:r>
              <a:rPr lang="da-DK" dirty="0" err="1"/>
              <a:t>higher</a:t>
            </a:r>
            <a:r>
              <a:rPr lang="da-DK" dirty="0"/>
              <a:t> KP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leads</a:t>
            </a:r>
            <a:r>
              <a:rPr lang="da-DK" dirty="0"/>
              <a:t> to a more aggressive system (Not </a:t>
            </a:r>
            <a:r>
              <a:rPr lang="da-DK" dirty="0" err="1"/>
              <a:t>wanted</a:t>
            </a:r>
            <a:r>
              <a:rPr lang="da-DK" dirty="0"/>
              <a:t> for </a:t>
            </a:r>
            <a:r>
              <a:rPr lang="da-DK" dirty="0" err="1"/>
              <a:t>testing</a:t>
            </a:r>
            <a:r>
              <a:rPr lang="da-DK" dirty="0"/>
              <a:t>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This is for </a:t>
            </a:r>
            <a:r>
              <a:rPr lang="da-DK" dirty="0" err="1"/>
              <a:t>height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High </a:t>
            </a:r>
            <a:r>
              <a:rPr lang="da-DK" dirty="0" err="1"/>
              <a:t>phase</a:t>
            </a:r>
            <a:r>
              <a:rPr lang="da-DK" dirty="0"/>
              <a:t> and </a:t>
            </a:r>
            <a:r>
              <a:rPr lang="da-DK" dirty="0" err="1"/>
              <a:t>gain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not fit reality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560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468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/Pause A ">
  <p:cSld name="Front/Pause A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g footers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/Pause B">
  <p:cSld name="Front/Pause B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A">
  <p:cSld name="Front A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B">
  <p:cSld name="Front B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4410177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678001" y="1706399"/>
            <a:ext cx="44091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pictures">
  <p:cSld name="Text and two picture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6048672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8331213" y="849734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>
            <a:spLocks noGrp="1"/>
          </p:cNvSpPr>
          <p:nvPr>
            <p:ph type="pic" idx="3"/>
          </p:nvPr>
        </p:nvSpPr>
        <p:spPr>
          <a:xfrm>
            <a:off x="8331213" y="3563718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and text">
  <p:cSld name="Two pictures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-1" y="131452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>
            <a:spLocks noGrp="1"/>
          </p:cNvSpPr>
          <p:nvPr>
            <p:ph type="pic" idx="3"/>
          </p:nvPr>
        </p:nvSpPr>
        <p:spPr>
          <a:xfrm>
            <a:off x="-1" y="396815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247650" y="980727"/>
            <a:ext cx="3740400" cy="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247650" y="4407150"/>
            <a:ext cx="3740400" cy="18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42227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22750" y="4406899"/>
            <a:ext cx="3740401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81978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197850" y="4406899"/>
            <a:ext cx="3740400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>
            <a:spLocks noGrp="1"/>
          </p:cNvSpPr>
          <p:nvPr>
            <p:ph type="pic" idx="6"/>
          </p:nvPr>
        </p:nvSpPr>
        <p:spPr>
          <a:xfrm>
            <a:off x="247650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>
            <a:spLocks noGrp="1"/>
          </p:cNvSpPr>
          <p:nvPr>
            <p:ph type="pic" idx="7"/>
          </p:nvPr>
        </p:nvSpPr>
        <p:spPr>
          <a:xfrm>
            <a:off x="4223149" y="1548581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"/>
          <p:cNvSpPr>
            <a:spLocks noGrp="1"/>
          </p:cNvSpPr>
          <p:nvPr>
            <p:ph type="pic" idx="8"/>
          </p:nvPr>
        </p:nvSpPr>
        <p:spPr>
          <a:xfrm>
            <a:off x="8198648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>
  <p:cSld name="Kun tite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 descr="{&quot;templafy&quot;:{&quot;id&quot;:&quot;16d75fe2-8549-4d3b-b32b-5f2e28700f79&quot;}}" title="UserProfile.Offices.Workarea_{{DocumentLanguage}}"/>
          <p:cNvSpPr/>
          <p:nvPr/>
        </p:nvSpPr>
        <p:spPr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DTU Electro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 descr="{&quot;templafy&quot;:{&quot;id&quot;:&quot;6eda0962-255a-4564-b5a4-57438fa56b60&quot;}}" title="Form.Date"/>
          <p:cNvSpPr/>
          <p:nvPr/>
        </p:nvSpPr>
        <p:spPr>
          <a:xfrm>
            <a:off x="251363" y="6541200"/>
            <a:ext cx="1104013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da-DK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maj 2023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 descr="{&quot;templafy&quot;:{&quot;id&quot;:&quot;5e6d7548-0496-49b7-88d3-dd108ec988b6&quot;}}" title="Form.PresentationTitle"/>
          <p:cNvSpPr txBox="1"/>
          <p:nvPr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">
          <p15:clr>
            <a:srgbClr val="F26B43"/>
          </p15:clr>
        </p15:guide>
        <p15:guide id="2" orient="horz" pos="881">
          <p15:clr>
            <a:srgbClr val="F26B43"/>
          </p15:clr>
        </p15:guide>
        <p15:guide id="3" orient="horz" pos="1074">
          <p15:clr>
            <a:srgbClr val="F26B43"/>
          </p15:clr>
        </p15:guide>
        <p15:guide id="4" orient="horz" pos="3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– Step </a:t>
            </a:r>
            <a:r>
              <a:rPr lang="da-DK" sz="3400" u="sng" dirty="0" err="1"/>
              <a:t>response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/>
              <a:t>	</a:t>
            </a:r>
            <a:r>
              <a:rPr lang="da-DK" sz="2300" dirty="0" err="1"/>
              <a:t>Matlab</a:t>
            </a:r>
            <a:r>
              <a:rPr lang="da-DK" sz="2300" dirty="0"/>
              <a:t> TF step				</a:t>
            </a:r>
            <a:r>
              <a:rPr lang="da-DK" sz="2300" dirty="0" err="1"/>
              <a:t>Simulink</a:t>
            </a: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  <p:pic>
        <p:nvPicPr>
          <p:cNvPr id="3" name="Billede 2" descr="Et billede, der indeholder tekst, Kurve, linje/række, diagram&#10;&#10;Automatisk genereret beskrivelse">
            <a:extLst>
              <a:ext uri="{FF2B5EF4-FFF2-40B4-BE49-F238E27FC236}">
                <a16:creationId xmlns:a16="http://schemas.microsoft.com/office/drawing/2014/main" id="{DCB2A4A6-59A5-2133-7741-ED067D31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05" y="2203586"/>
            <a:ext cx="4625741" cy="3551228"/>
          </a:xfrm>
          <a:prstGeom prst="rect">
            <a:avLst/>
          </a:prstGeom>
        </p:spPr>
      </p:pic>
      <p:pic>
        <p:nvPicPr>
          <p:cNvPr id="15" name="Billede 14" descr="Et billede, der indeholder Kurve, linje/række, tekst, skærmbillede&#10;&#10;Automatisk genereret beskrivelse">
            <a:extLst>
              <a:ext uri="{FF2B5EF4-FFF2-40B4-BE49-F238E27FC236}">
                <a16:creationId xmlns:a16="http://schemas.microsoft.com/office/drawing/2014/main" id="{D69B20A6-549E-3B3A-DE35-7C40C68B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084" y="2362135"/>
            <a:ext cx="4922942" cy="32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Real System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/>
              <a:t>Simulation						Real system</a:t>
            </a:r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  <p:pic>
        <p:nvPicPr>
          <p:cNvPr id="4" name="Billede 3" descr="Et billede, der indeholder tekst, linje/række, håndskrift, Kurve&#10;&#10;Automatisk genereret beskrivelse">
            <a:extLst>
              <a:ext uri="{FF2B5EF4-FFF2-40B4-BE49-F238E27FC236}">
                <a16:creationId xmlns:a16="http://schemas.microsoft.com/office/drawing/2014/main" id="{071DACFF-036E-5CAF-3F17-E327BCE7C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5" t="8419" r="8282" b="6100"/>
          <a:stretch/>
        </p:blipFill>
        <p:spPr>
          <a:xfrm>
            <a:off x="5721730" y="2067743"/>
            <a:ext cx="6468683" cy="3822909"/>
          </a:xfrm>
          <a:prstGeom prst="rect">
            <a:avLst/>
          </a:prstGeom>
        </p:spPr>
      </p:pic>
      <p:pic>
        <p:nvPicPr>
          <p:cNvPr id="7" name="Billede 6" descr="Et billede, der indeholder tekst, linje/række, Kurve, Parallel&#10;&#10;Automatisk genereret beskrivelse">
            <a:extLst>
              <a:ext uri="{FF2B5EF4-FFF2-40B4-BE49-F238E27FC236}">
                <a16:creationId xmlns:a16="http://schemas.microsoft.com/office/drawing/2014/main" id="{151B58A4-BF34-1177-37D4-6FCD424B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11" y="2190581"/>
            <a:ext cx="5426690" cy="35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9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Real System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A7DE0706-A6AE-3BFC-B597-541E4B58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26" y="1454089"/>
            <a:ext cx="8646105" cy="50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1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13</a:t>
            </a:fld>
            <a:endParaRPr/>
          </a:p>
        </p:txBody>
      </p:sp>
      <p:pic>
        <p:nvPicPr>
          <p:cNvPr id="2" name="VID20230508180132_Trim">
            <a:hlinkClick r:id="" action="ppaction://media"/>
            <a:extLst>
              <a:ext uri="{FF2B5EF4-FFF2-40B4-BE49-F238E27FC236}">
                <a16:creationId xmlns:a16="http://schemas.microsoft.com/office/drawing/2014/main" id="{CE6C48E0-11C3-CAD1-FF95-37DF4F059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342" y="3373"/>
            <a:ext cx="3855728" cy="68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796" y="1704967"/>
            <a:ext cx="10839900" cy="2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/>
              <a:t>Flight Controller for </a:t>
            </a:r>
            <a:r>
              <a:rPr lang="da-DK" sz="5500" dirty="0" err="1"/>
              <a:t>Autonomous</a:t>
            </a:r>
            <a:r>
              <a:rPr lang="da-DK" sz="5500" dirty="0"/>
              <a:t> Drones</a:t>
            </a:r>
            <a:endParaRPr sz="55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49797" y="3791525"/>
            <a:ext cx="108399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u="sng" dirty="0"/>
              <a:t>Student:</a:t>
            </a:r>
            <a:r>
              <a:rPr lang="da-DK" dirty="0"/>
              <a:t>							</a:t>
            </a:r>
            <a:r>
              <a:rPr lang="da-DK" u="sng" dirty="0"/>
              <a:t>Supervisor(s):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Marcus Christiansen					Søren Hansen 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								Nils Axel Andersen</a:t>
            </a: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 err="1"/>
              <a:t>Objectives</a:t>
            </a:r>
            <a:endParaRPr sz="34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400" dirty="0" err="1"/>
              <a:t>Simulate</a:t>
            </a:r>
            <a:r>
              <a:rPr lang="da-DK" sz="2400" dirty="0"/>
              <a:t> a </a:t>
            </a:r>
            <a:r>
              <a:rPr lang="da-DK" sz="2400" dirty="0" err="1"/>
              <a:t>Hexacopter</a:t>
            </a:r>
            <a:r>
              <a:rPr lang="da-DK" sz="2400" dirty="0"/>
              <a:t> in </a:t>
            </a:r>
            <a:r>
              <a:rPr lang="da-DK" sz="2400" dirty="0" err="1"/>
              <a:t>Simulink</a:t>
            </a:r>
            <a:r>
              <a:rPr lang="da-DK" sz="2400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4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400" dirty="0" err="1"/>
              <a:t>Use</a:t>
            </a:r>
            <a:r>
              <a:rPr lang="da-DK" sz="2400" dirty="0"/>
              <a:t> the simulation to design a </a:t>
            </a:r>
            <a:r>
              <a:rPr lang="da-DK" sz="2400" dirty="0" err="1"/>
              <a:t>positional</a:t>
            </a:r>
            <a:r>
              <a:rPr lang="da-DK" sz="2400" dirty="0"/>
              <a:t> controller for X, Y, Z, and Yaw.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4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400" dirty="0" err="1"/>
              <a:t>Implement</a:t>
            </a:r>
            <a:r>
              <a:rPr lang="da-DK" sz="2400" dirty="0"/>
              <a:t> controllers on a real-time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4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400" dirty="0" err="1"/>
              <a:t>Implement</a:t>
            </a:r>
            <a:r>
              <a:rPr lang="da-DK" sz="2400" dirty="0"/>
              <a:t> a global </a:t>
            </a:r>
            <a:r>
              <a:rPr lang="da-DK" sz="2400" dirty="0" err="1"/>
              <a:t>positioning</a:t>
            </a:r>
            <a:r>
              <a:rPr lang="da-DK" sz="2400" dirty="0"/>
              <a:t> System.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da-DK" sz="2400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da-DK" sz="2400" dirty="0" err="1"/>
              <a:t>Implement</a:t>
            </a:r>
            <a:r>
              <a:rPr lang="da-DK" sz="2400" dirty="0"/>
              <a:t> an </a:t>
            </a:r>
            <a:r>
              <a:rPr lang="da-DK" sz="2400" dirty="0" err="1"/>
              <a:t>accurate</a:t>
            </a:r>
            <a:r>
              <a:rPr lang="da-DK" sz="2400" dirty="0"/>
              <a:t> </a:t>
            </a:r>
            <a:r>
              <a:rPr lang="da-DK" sz="2400" dirty="0" err="1"/>
              <a:t>positioning</a:t>
            </a:r>
            <a:r>
              <a:rPr lang="da-DK" sz="2400" dirty="0"/>
              <a:t> system for </a:t>
            </a:r>
            <a:r>
              <a:rPr lang="da-DK" sz="2400" dirty="0" err="1"/>
              <a:t>precision</a:t>
            </a:r>
            <a:r>
              <a:rPr lang="da-DK" sz="2400" dirty="0"/>
              <a:t> tasks.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400" dirty="0"/>
              <a:t>Type:</a:t>
            </a:r>
          </a:p>
          <a:p>
            <a:pPr marL="425450">
              <a:buSzPts val="2300"/>
            </a:pPr>
            <a:r>
              <a:rPr lang="da-DK" sz="2400" dirty="0" err="1"/>
              <a:t>MultiStar</a:t>
            </a:r>
            <a:r>
              <a:rPr lang="da-DK" sz="2400" dirty="0"/>
              <a:t> 700KV</a:t>
            </a:r>
          </a:p>
          <a:p>
            <a:pPr marL="425450">
              <a:buSzPts val="2300"/>
            </a:pPr>
            <a:r>
              <a:rPr lang="da-DK" sz="2400" dirty="0"/>
              <a:t>BLDC</a:t>
            </a:r>
          </a:p>
          <a:p>
            <a:pPr marL="425450">
              <a:buSzPts val="2300"/>
            </a:pPr>
            <a:r>
              <a:rPr lang="da-DK" sz="2400" dirty="0"/>
              <a:t>14.8 volt rating</a:t>
            </a:r>
          </a:p>
          <a:p>
            <a:pPr marL="425450">
              <a:buSzPts val="2300"/>
            </a:pPr>
            <a:r>
              <a:rPr lang="da-DK" sz="2400" dirty="0"/>
              <a:t>0.134 Ohm</a:t>
            </a:r>
          </a:p>
          <a:p>
            <a:pPr marL="82550" indent="0">
              <a:buSzPts val="2300"/>
              <a:buNone/>
            </a:pPr>
            <a:endParaRPr lang="da-DK" sz="2400" dirty="0"/>
          </a:p>
          <a:p>
            <a:pPr marL="82550" indent="0">
              <a:buSzPts val="2300"/>
              <a:buNone/>
            </a:pPr>
            <a:r>
              <a:rPr lang="da-DK" sz="2400" dirty="0" err="1"/>
              <a:t>Goal</a:t>
            </a:r>
            <a:r>
              <a:rPr lang="da-DK" sz="2400" dirty="0"/>
              <a:t>:</a:t>
            </a:r>
          </a:p>
          <a:p>
            <a:pPr marL="425450">
              <a:buSzPts val="2300"/>
            </a:pPr>
            <a:r>
              <a:rPr lang="da-DK" sz="2400" dirty="0" err="1"/>
              <a:t>Get</a:t>
            </a:r>
            <a:r>
              <a:rPr lang="da-DK" sz="2400" dirty="0"/>
              <a:t> relation </a:t>
            </a:r>
            <a:r>
              <a:rPr lang="da-DK" sz="2400" dirty="0" err="1"/>
              <a:t>between</a:t>
            </a:r>
            <a:r>
              <a:rPr lang="da-DK" sz="2400" dirty="0"/>
              <a:t> PWM and </a:t>
            </a:r>
            <a:r>
              <a:rPr lang="da-DK" sz="2400" dirty="0" err="1"/>
              <a:t>angular</a:t>
            </a:r>
            <a:r>
              <a:rPr lang="da-DK" sz="2400" dirty="0"/>
              <a:t> </a:t>
            </a:r>
            <a:r>
              <a:rPr lang="da-DK" sz="2400" dirty="0" err="1"/>
              <a:t>velocity</a:t>
            </a:r>
            <a:endParaRPr lang="da-DK" sz="24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  <p:pic>
        <p:nvPicPr>
          <p:cNvPr id="1026" name="Picture 2" descr="3508-700KV Turnigy Multistar 14 Pole Brushless Multi-Rotor Motor With Extra Long Leads">
            <a:extLst>
              <a:ext uri="{FF2B5EF4-FFF2-40B4-BE49-F238E27FC236}">
                <a16:creationId xmlns:a16="http://schemas.microsoft.com/office/drawing/2014/main" id="{A4C7586E-688B-9512-49B3-24CA5A1B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77" y="1706400"/>
            <a:ext cx="3217661" cy="235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- Motor</a:t>
            </a:r>
            <a:endParaRPr sz="3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Google Shape;119;g241d88aae49_0_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82550" indent="0">
                  <a:buSzPts val="2300"/>
                  <a:buNone/>
                </a:pPr>
                <a:r>
                  <a:rPr lang="da-DK" sz="2300" dirty="0"/>
                  <a:t>Electrical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a-DK" sz="2300" dirty="0"/>
              </a:p>
              <a:p>
                <a:pPr marL="82550" indent="0">
                  <a:buSzPts val="2300"/>
                  <a:buNone/>
                </a:pPr>
                <a:r>
                  <a:rPr lang="da-DK" sz="2300" b="0" dirty="0"/>
                  <a:t> </a:t>
                </a:r>
                <a14:m>
                  <m:oMath xmlns:m="http://schemas.openxmlformats.org/officeDocument/2006/math"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da-DK" sz="2300" dirty="0"/>
              </a:p>
              <a:p>
                <a:pPr marL="82550" indent="0">
                  <a:buSzPts val="2300"/>
                  <a:buNone/>
                </a:pPr>
                <a:r>
                  <a:rPr lang="da-DK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𝑑𝑟𝑎𝑔</m:t>
                        </m:r>
                      </m:sub>
                    </m:sSub>
                  </m:oMath>
                </a14:m>
                <a:endParaRPr lang="da-DK" sz="2300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𝑃𝑊𝑀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1024</m:t>
                        </m:r>
                      </m:num>
                      <m:den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14.8 </m:t>
                        </m:r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𝑣𝑜𝑙𝑡</m:t>
                        </m:r>
                      </m:den>
                    </m:f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a-DK" sz="2300" dirty="0"/>
                  <a:t> </a:t>
                </a:r>
              </a:p>
              <a:p>
                <a:pPr marL="82550" indent="0">
                  <a:buSzPts val="2300"/>
                  <a:buNone/>
                </a:pPr>
                <a:endParaRPr lang="da-DK" sz="2300" dirty="0"/>
              </a:p>
              <a:p>
                <a:pPr marL="82550" indent="0">
                  <a:buSzPts val="2300"/>
                  <a:buNone/>
                </a:pPr>
                <a:r>
                  <a:rPr lang="da-DK" sz="2300" dirty="0" err="1"/>
                  <a:t>Mechanical</a:t>
                </a:r>
                <a:r>
                  <a:rPr lang="da-DK" sz="2300" dirty="0"/>
                  <a:t> System</a:t>
                </a:r>
              </a:p>
              <a:p>
                <a:pPr marL="82550" indent="0">
                  <a:buSzPts val="2300"/>
                  <a:buNone/>
                </a:pPr>
                <a:r>
                  <a:rPr lang="da-DK" sz="2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endParaRPr lang="da-DK" sz="2300" dirty="0"/>
              </a:p>
              <a:p>
                <a:pPr marL="82550" indent="0">
                  <a:buSzPts val="2300"/>
                  <a:buNone/>
                </a:pPr>
                <a:endParaRPr lang="da-DK" sz="2300" dirty="0"/>
              </a:p>
              <a:p>
                <a:pPr marL="82550" indent="0">
                  <a:buSzPts val="2300"/>
                  <a:buNone/>
                </a:pPr>
                <a:r>
                  <a:rPr lang="da-DK" sz="2300" dirty="0" err="1"/>
                  <a:t>Combined</a:t>
                </a:r>
                <a:endParaRPr lang="da-DK" sz="2300" dirty="0"/>
              </a:p>
              <a:p>
                <a:pPr marL="82550" indent="0">
                  <a:buSzPts val="2300"/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a-DK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2300" b="0" i="1" smtClean="0">
                                <a:latin typeface="Cambria Math" panose="02040503050406030204" pitchFamily="18" charset="0"/>
                              </a:rPr>
                              <m:t>𝑑𝑟𝑎𝑔</m:t>
                            </m:r>
                          </m:sub>
                        </m:sSub>
                      </m:e>
                    </m:d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r>
                      <a:rPr lang="da-DK" sz="23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da-DK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da-DK" sz="2300" dirty="0"/>
                  <a:t> </a:t>
                </a:r>
              </a:p>
            </p:txBody>
          </p:sp>
        </mc:Choice>
        <mc:Fallback>
          <p:sp>
            <p:nvSpPr>
              <p:cNvPr id="119" name="Google Shape;119;g241d88aae49_0_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4800" y="1706400"/>
                <a:ext cx="9312300" cy="4545600"/>
              </a:xfrm>
              <a:prstGeom prst="rect">
                <a:avLst/>
              </a:prstGeom>
              <a:blipFill>
                <a:blip r:embed="rId3"/>
                <a:stretch>
                  <a:fillRect l="-982" t="-938" b="-54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  <p:pic>
        <p:nvPicPr>
          <p:cNvPr id="4" name="Billede 3" descr="Et billede, der indeholder diagram, skitse, cirkel, Font/skrifttype&#10;&#10;Automatisk genereret beskrivelse">
            <a:extLst>
              <a:ext uri="{FF2B5EF4-FFF2-40B4-BE49-F238E27FC236}">
                <a16:creationId xmlns:a16="http://schemas.microsoft.com/office/drawing/2014/main" id="{B78B2741-A114-AB7D-0ABD-EEB37314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081" y="2342423"/>
            <a:ext cx="4365369" cy="21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dirty="0"/>
              <a:t>Simulation – </a:t>
            </a:r>
            <a:endParaRPr sz="3400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  <p:pic>
        <p:nvPicPr>
          <p:cNvPr id="3" name="Billede 2" descr="Et billede, der indeholder legetøj, luftfartøj, Fjernstyret legetøj, Modelfly&#10;&#10;Automatisk genereret beskrivelse">
            <a:extLst>
              <a:ext uri="{FF2B5EF4-FFF2-40B4-BE49-F238E27FC236}">
                <a16:creationId xmlns:a16="http://schemas.microsoft.com/office/drawing/2014/main" id="{8E3963A8-B152-873B-4FD0-4B35FDEF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792" y="2264700"/>
            <a:ext cx="431865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- </a:t>
            </a:r>
            <a:r>
              <a:rPr lang="da-DK" sz="3400" u="sng" dirty="0" err="1"/>
              <a:t>Discretization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EFDAA0FA-E965-2924-6771-184BF2E76C51}"/>
              </a:ext>
            </a:extLst>
          </p:cNvPr>
          <p:cNvCxnSpPr>
            <a:cxnSpLocks/>
          </p:cNvCxnSpPr>
          <p:nvPr/>
        </p:nvCxnSpPr>
        <p:spPr>
          <a:xfrm>
            <a:off x="5213131" y="3132083"/>
            <a:ext cx="151383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A92BC39F-5FA8-15A4-1457-2592535E50AD}"/>
              </a:ext>
            </a:extLst>
          </p:cNvPr>
          <p:cNvSpPr txBox="1"/>
          <p:nvPr/>
        </p:nvSpPr>
        <p:spPr>
          <a:xfrm>
            <a:off x="5099597" y="3285868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Biliniear</a:t>
            </a:r>
            <a:r>
              <a:rPr lang="da-DK" dirty="0"/>
              <a:t> </a:t>
            </a:r>
            <a:r>
              <a:rPr lang="da-DK" dirty="0" err="1"/>
              <a:t>transform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231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– </a:t>
            </a:r>
            <a:r>
              <a:rPr lang="da-DK" sz="3400" u="sng" dirty="0" err="1"/>
              <a:t>Height</a:t>
            </a:r>
            <a:r>
              <a:rPr lang="da-DK" sz="3400" u="sng" dirty="0"/>
              <a:t> Controller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02131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r>
              <a:rPr lang="da-DK" sz="2300" dirty="0" err="1"/>
              <a:t>Height</a:t>
            </a:r>
            <a:r>
              <a:rPr lang="da-DK" sz="2300" dirty="0"/>
              <a:t> Controller </a:t>
            </a:r>
            <a:r>
              <a:rPr lang="da-DK" sz="2300" dirty="0" err="1"/>
              <a:t>criterias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 err="1"/>
              <a:t>Plead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Easier</a:t>
            </a:r>
            <a:r>
              <a:rPr lang="da-DK" sz="2300" dirty="0"/>
              <a:t> to tune </a:t>
            </a:r>
            <a:r>
              <a:rPr lang="da-DK" sz="2300" dirty="0" err="1"/>
              <a:t>than</a:t>
            </a:r>
            <a:r>
              <a:rPr lang="da-DK" sz="2300" dirty="0"/>
              <a:t> </a:t>
            </a:r>
            <a:r>
              <a:rPr lang="da-DK" sz="2300" dirty="0" err="1"/>
              <a:t>PILead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Lead</a:t>
            </a:r>
            <a:r>
              <a:rPr lang="da-DK" sz="2300" dirty="0"/>
              <a:t> </a:t>
            </a:r>
            <a:r>
              <a:rPr lang="da-DK" sz="2300" dirty="0" err="1"/>
              <a:t>required</a:t>
            </a:r>
            <a:r>
              <a:rPr lang="da-DK" sz="2300" dirty="0"/>
              <a:t> due to 180 </a:t>
            </a:r>
            <a:r>
              <a:rPr lang="da-DK" sz="2300" dirty="0" err="1"/>
              <a:t>phase</a:t>
            </a:r>
            <a:r>
              <a:rPr lang="da-DK" sz="2300" dirty="0"/>
              <a:t> shift</a:t>
            </a:r>
          </a:p>
          <a:p>
            <a:pPr marL="882650" lvl="1">
              <a:buSzPts val="2300"/>
            </a:pPr>
            <a:r>
              <a:rPr lang="da-DK" sz="2300" dirty="0"/>
              <a:t>Low kp </a:t>
            </a:r>
            <a:r>
              <a:rPr lang="da-DK" sz="2300" dirty="0" err="1"/>
              <a:t>gain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Less</a:t>
            </a:r>
            <a:r>
              <a:rPr lang="da-DK" sz="2300" dirty="0"/>
              <a:t> </a:t>
            </a:r>
            <a:r>
              <a:rPr lang="da-DK" sz="2300" dirty="0" err="1"/>
              <a:t>agressive</a:t>
            </a:r>
            <a:r>
              <a:rPr lang="da-DK" sz="2300" dirty="0"/>
              <a:t> </a:t>
            </a:r>
            <a:r>
              <a:rPr lang="da-DK" sz="2300" dirty="0" err="1"/>
              <a:t>reponse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 err="1"/>
              <a:t>Fairly</a:t>
            </a:r>
            <a:r>
              <a:rPr lang="da-DK" sz="2300" dirty="0"/>
              <a:t> high </a:t>
            </a:r>
            <a:r>
              <a:rPr lang="da-DK" sz="2300" dirty="0" err="1"/>
              <a:t>phase</a:t>
            </a:r>
            <a:r>
              <a:rPr lang="da-DK" sz="2300" dirty="0"/>
              <a:t> and </a:t>
            </a:r>
            <a:r>
              <a:rPr lang="da-DK" sz="2300" dirty="0" err="1"/>
              <a:t>gain</a:t>
            </a:r>
            <a:r>
              <a:rPr lang="da-DK" sz="2300" dirty="0"/>
              <a:t> margin</a:t>
            </a:r>
          </a:p>
          <a:p>
            <a:pPr marL="882650" lvl="1">
              <a:buSzPts val="2300"/>
            </a:pPr>
            <a:r>
              <a:rPr lang="da-DK" sz="2300" dirty="0"/>
              <a:t>60 </a:t>
            </a:r>
            <a:r>
              <a:rPr lang="da-DK" sz="2300" dirty="0" err="1"/>
              <a:t>hz</a:t>
            </a:r>
            <a:r>
              <a:rPr lang="da-DK" sz="2300" dirty="0"/>
              <a:t> </a:t>
            </a:r>
            <a:r>
              <a:rPr lang="da-DK" sz="2300" dirty="0" err="1"/>
              <a:t>update</a:t>
            </a:r>
            <a:r>
              <a:rPr lang="da-DK" sz="2300" dirty="0"/>
              <a:t> rate</a:t>
            </a:r>
          </a:p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  <p:pic>
        <p:nvPicPr>
          <p:cNvPr id="3" name="Billede 2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782D3AC3-19E0-1D53-8F9D-94DF6699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00" y="1706400"/>
            <a:ext cx="4956713" cy="37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8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- </a:t>
            </a:r>
            <a:r>
              <a:rPr lang="da-DK" sz="3400" u="sng" dirty="0" err="1"/>
              <a:t>Height</a:t>
            </a:r>
            <a:r>
              <a:rPr lang="da-DK" sz="3400" u="sng" dirty="0"/>
              <a:t> Controller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  <p:pic>
        <p:nvPicPr>
          <p:cNvPr id="3" name="Billede 2" descr="Et billede, der indeholder tekst, skærmbillede, Font/skrifttype, diagram&#10;&#10;Automatisk genereret beskrivelse">
            <a:extLst>
              <a:ext uri="{FF2B5EF4-FFF2-40B4-BE49-F238E27FC236}">
                <a16:creationId xmlns:a16="http://schemas.microsoft.com/office/drawing/2014/main" id="{50ED9372-0129-D8A5-959F-0550077B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16" y="2027826"/>
            <a:ext cx="7630980" cy="39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1258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485</Words>
  <Application>Microsoft Office PowerPoint</Application>
  <PresentationFormat>Brugerdefineret</PresentationFormat>
  <Paragraphs>96</Paragraphs>
  <Slides>13</Slides>
  <Notes>13</Notes>
  <HiddenSlides>1</HiddenSlides>
  <MMClips>1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9" baseType="lpstr">
      <vt:lpstr>Arial</vt:lpstr>
      <vt:lpstr>Cambria Math</vt:lpstr>
      <vt:lpstr>Google Sans</vt:lpstr>
      <vt:lpstr>Menlo</vt:lpstr>
      <vt:lpstr>Verdana</vt:lpstr>
      <vt:lpstr>Blank</vt:lpstr>
      <vt:lpstr>PowerPoint-præsentation</vt:lpstr>
      <vt:lpstr>Flight Controller for Autonomous Drones</vt:lpstr>
      <vt:lpstr>Objectives</vt:lpstr>
      <vt:lpstr>Simulation - Motor</vt:lpstr>
      <vt:lpstr>Simulation - Motor</vt:lpstr>
      <vt:lpstr>Simulation – </vt:lpstr>
      <vt:lpstr>Simulation - Discretization</vt:lpstr>
      <vt:lpstr>Simulation – Height Controller</vt:lpstr>
      <vt:lpstr>Simulation - Height Controller</vt:lpstr>
      <vt:lpstr>Simulation – Step response</vt:lpstr>
      <vt:lpstr>Real System</vt:lpstr>
      <vt:lpstr>Real System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DTU</dc:creator>
  <cp:lastModifiedBy>Marcus Christiansen</cp:lastModifiedBy>
  <cp:revision>18</cp:revision>
  <dcterms:created xsi:type="dcterms:W3CDTF">2017-07-31T08:31:56Z</dcterms:created>
  <dcterms:modified xsi:type="dcterms:W3CDTF">2023-07-10T22:18:52Z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638191332784073270</vt:lpwstr>
  </property>
  <property fmtid="{D5CDD505-2E9C-101B-9397-08002B2CF9AE}" pid="6" name="TemplafyLanguageCode">
    <vt:lpwstr>da-DK</vt:lpwstr>
  </property>
</Properties>
</file>